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A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5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2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3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0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3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2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6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6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3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3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EF7A-1E4C-469D-A186-8C922F87351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6F61-DA21-40A2-9C33-2BBC0677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3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87EF98DC-1EC7-4B47-8DCF-297F820EC10E}"/>
              </a:ext>
            </a:extLst>
          </p:cNvPr>
          <p:cNvSpPr txBox="1"/>
          <p:nvPr/>
        </p:nvSpPr>
        <p:spPr>
          <a:xfrm>
            <a:off x="4861930" y="8084671"/>
            <a:ext cx="669075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FCB881-9D21-49BF-A6A0-0BC20E101F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4" y="5581340"/>
            <a:ext cx="6128251" cy="4210135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BB33A1-75C8-456E-A979-FD73B97076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9" r="809"/>
          <a:stretch/>
        </p:blipFill>
        <p:spPr>
          <a:xfrm>
            <a:off x="34146" y="1436322"/>
            <a:ext cx="6347496" cy="429597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4A58330-C66F-4236-B5FD-C97715013638}"/>
              </a:ext>
            </a:extLst>
          </p:cNvPr>
          <p:cNvSpPr/>
          <p:nvPr/>
        </p:nvSpPr>
        <p:spPr>
          <a:xfrm>
            <a:off x="3576106" y="5784675"/>
            <a:ext cx="2978959" cy="2141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>
                <a:latin typeface="Myriad Pro" panose="020B0503030403020204" pitchFamily="34" charset="0"/>
              </a:rPr>
              <a:t>Current Office Space  - First Level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33e – 160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– </a:t>
            </a:r>
            <a:r>
              <a:rPr lang="en-GB" sz="1000" b="1" dirty="0">
                <a:solidFill>
                  <a:srgbClr val="FFC000"/>
                </a:solidFill>
                <a:latin typeface="Myriad Pro" panose="020B0503030403020204" pitchFamily="34" charset="0"/>
              </a:rPr>
              <a:t>Coming Soon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33f – 160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–</a:t>
            </a:r>
            <a:r>
              <a:rPr lang="en-GB" sz="1000" b="1" dirty="0">
                <a:solidFill>
                  <a:srgbClr val="FFC000"/>
                </a:solidFill>
                <a:latin typeface="Myriad Pro" panose="020B0503030403020204" pitchFamily="34" charset="0"/>
              </a:rPr>
              <a:t>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Available Now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40 – 275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–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Available Now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41 – 200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– </a:t>
            </a:r>
            <a:r>
              <a:rPr lang="en-GB" sz="1000" b="1" dirty="0">
                <a:solidFill>
                  <a:srgbClr val="FFC000"/>
                </a:solidFill>
                <a:latin typeface="Myriad Pro" panose="020B0503030403020204" pitchFamily="34" charset="0"/>
              </a:rPr>
              <a:t>Coming Soon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43 – 275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– 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Available Now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46a – 160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-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 Available Now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The Nest -  4 workstations </a:t>
            </a:r>
            <a:r>
              <a:rPr lang="en-GB" sz="1000" b="1" dirty="0">
                <a:latin typeface="Myriad Pro" panose="020B0503030403020204" pitchFamily="34" charset="0"/>
              </a:rPr>
              <a:t>–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  Available Now</a:t>
            </a:r>
          </a:p>
          <a:p>
            <a:pPr>
              <a:lnSpc>
                <a:spcPct val="150000"/>
              </a:lnSpc>
            </a:pPr>
            <a:endParaRPr lang="en-GB" sz="1000" dirty="0">
              <a:solidFill>
                <a:srgbClr val="FFC000"/>
              </a:solidFill>
              <a:latin typeface="Myriad Pro" panose="020B0503030403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C93242-E457-44CB-AFF5-E9456A0AEAA8}"/>
              </a:ext>
            </a:extLst>
          </p:cNvPr>
          <p:cNvSpPr txBox="1"/>
          <p:nvPr/>
        </p:nvSpPr>
        <p:spPr>
          <a:xfrm>
            <a:off x="3429000" y="1436322"/>
            <a:ext cx="3126065" cy="1217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>
                <a:latin typeface="Myriad Pro" panose="020B0503030403020204" pitchFamily="34" charset="0"/>
              </a:rPr>
              <a:t>Current Office Space  - Ground Level</a:t>
            </a:r>
            <a:endParaRPr lang="en-GB" sz="1000" b="1" i="1" dirty="0">
              <a:latin typeface="Myriad Pro" panose="020B05030304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000" b="1" dirty="0">
                <a:solidFill>
                  <a:srgbClr val="FF0000"/>
                </a:solidFill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7 – </a:t>
            </a:r>
            <a:r>
              <a:rPr lang="en-GB" sz="1000" dirty="0">
                <a:latin typeface="Myriad Pro" panose="020B0503030403020204" pitchFamily="34" charset="0"/>
              </a:rPr>
              <a:t>200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</a:t>
            </a:r>
            <a:r>
              <a:rPr lang="en-GB" sz="1000" b="1" dirty="0">
                <a:latin typeface="Myriad Pro" panose="020B0503030403020204" pitchFamily="34" charset="0"/>
              </a:rPr>
              <a:t>–</a:t>
            </a:r>
            <a:r>
              <a:rPr lang="en-GB" sz="1000" b="1" dirty="0">
                <a:solidFill>
                  <a:srgbClr val="FF0000"/>
                </a:solidFill>
                <a:latin typeface="Myriad Pro" panose="020B0503030403020204" pitchFamily="34" charset="0"/>
              </a:rPr>
              <a:t> </a:t>
            </a:r>
            <a:r>
              <a:rPr lang="en-GB" sz="1000" b="1" dirty="0">
                <a:solidFill>
                  <a:srgbClr val="FFC000"/>
                </a:solidFill>
                <a:latin typeface="Myriad Pro" panose="020B0503030403020204" pitchFamily="34" charset="0"/>
              </a:rPr>
              <a:t>Coming Soon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 8 – 312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–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Available Now</a:t>
            </a:r>
          </a:p>
          <a:p>
            <a:pPr>
              <a:lnSpc>
                <a:spcPct val="150000"/>
              </a:lnSpc>
            </a:pPr>
            <a:r>
              <a:rPr lang="en-GB" sz="1000" dirty="0">
                <a:latin typeface="Myriad Pro" panose="020B0503030403020204" pitchFamily="34" charset="0"/>
              </a:rPr>
              <a:t>23 – 505 </a:t>
            </a:r>
            <a:r>
              <a:rPr lang="en-GB" sz="1000" dirty="0" err="1">
                <a:latin typeface="Myriad Pro" panose="020B0503030403020204" pitchFamily="34" charset="0"/>
              </a:rPr>
              <a:t>Sqft</a:t>
            </a:r>
            <a:r>
              <a:rPr lang="en-GB" sz="1000" dirty="0">
                <a:latin typeface="Myriad Pro" panose="020B0503030403020204" pitchFamily="34" charset="0"/>
              </a:rPr>
              <a:t> – </a:t>
            </a:r>
            <a:r>
              <a:rPr lang="en-GB" sz="1000" b="1" dirty="0">
                <a:solidFill>
                  <a:srgbClr val="00B050"/>
                </a:solidFill>
                <a:latin typeface="Myriad Pro" panose="020B0503030403020204" pitchFamily="34" charset="0"/>
              </a:rPr>
              <a:t>Available Now</a:t>
            </a:r>
          </a:p>
          <a:p>
            <a:pPr>
              <a:lnSpc>
                <a:spcPct val="150000"/>
              </a:lnSpc>
            </a:pPr>
            <a:endParaRPr lang="en-GB" sz="1000" dirty="0">
              <a:latin typeface="Myriad Pro" panose="020B0503030403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1FA9C0-7834-9A57-B9AC-0120589A435C}"/>
              </a:ext>
            </a:extLst>
          </p:cNvPr>
          <p:cNvSpPr txBox="1"/>
          <p:nvPr/>
        </p:nvSpPr>
        <p:spPr>
          <a:xfrm>
            <a:off x="3207894" y="9406924"/>
            <a:ext cx="446323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2503D-B4C4-D61C-25D9-BF9E280AAD49}"/>
              </a:ext>
            </a:extLst>
          </p:cNvPr>
          <p:cNvSpPr txBox="1"/>
          <p:nvPr/>
        </p:nvSpPr>
        <p:spPr>
          <a:xfrm>
            <a:off x="3195015" y="9085673"/>
            <a:ext cx="21025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845E497-037F-4CA3-E8B6-F43E2806CD7E}"/>
              </a:ext>
            </a:extLst>
          </p:cNvPr>
          <p:cNvSpPr/>
          <p:nvPr/>
        </p:nvSpPr>
        <p:spPr>
          <a:xfrm rot="5400000">
            <a:off x="3639643" y="5125505"/>
            <a:ext cx="679855" cy="3606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1C4DB5-ED44-DE65-E2B0-72921547E85B}"/>
              </a:ext>
            </a:extLst>
          </p:cNvPr>
          <p:cNvSpPr txBox="1"/>
          <p:nvPr/>
        </p:nvSpPr>
        <p:spPr>
          <a:xfrm rot="5400000">
            <a:off x="1349787" y="7576255"/>
            <a:ext cx="460485" cy="34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A87B0E-6A97-B922-46AE-D2AFDCAE7A76}"/>
              </a:ext>
            </a:extLst>
          </p:cNvPr>
          <p:cNvSpPr/>
          <p:nvPr/>
        </p:nvSpPr>
        <p:spPr>
          <a:xfrm rot="5400000">
            <a:off x="5750145" y="8443120"/>
            <a:ext cx="300716" cy="3172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E5C7F1-FFEB-882E-8315-595202BE1C02}"/>
              </a:ext>
            </a:extLst>
          </p:cNvPr>
          <p:cNvSpPr/>
          <p:nvPr/>
        </p:nvSpPr>
        <p:spPr>
          <a:xfrm rot="5400000">
            <a:off x="5702836" y="9397478"/>
            <a:ext cx="298173" cy="40745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F89AA1-40D3-0414-80AD-EB38D0AAD0E2}"/>
              </a:ext>
            </a:extLst>
          </p:cNvPr>
          <p:cNvSpPr txBox="1"/>
          <p:nvPr/>
        </p:nvSpPr>
        <p:spPr>
          <a:xfrm>
            <a:off x="4959349" y="9082551"/>
            <a:ext cx="346120" cy="685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2563A7-5282-DA03-07A4-FF1ADE406CAE}"/>
              </a:ext>
            </a:extLst>
          </p:cNvPr>
          <p:cNvSpPr/>
          <p:nvPr/>
        </p:nvSpPr>
        <p:spPr>
          <a:xfrm rot="10800000">
            <a:off x="2729056" y="5774528"/>
            <a:ext cx="296854" cy="4377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097DE-B611-C0CC-5D0E-85AA5C169213}"/>
              </a:ext>
            </a:extLst>
          </p:cNvPr>
          <p:cNvSpPr/>
          <p:nvPr/>
        </p:nvSpPr>
        <p:spPr>
          <a:xfrm rot="5400000">
            <a:off x="5698331" y="8103472"/>
            <a:ext cx="298173" cy="41646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1A459-4A95-5CB2-F12E-67094F464C01}"/>
              </a:ext>
            </a:extLst>
          </p:cNvPr>
          <p:cNvSpPr txBox="1"/>
          <p:nvPr/>
        </p:nvSpPr>
        <p:spPr>
          <a:xfrm>
            <a:off x="1697642" y="5774528"/>
            <a:ext cx="29685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04317C-56EF-C3D8-90D1-75443C7D28AC}"/>
              </a:ext>
            </a:extLst>
          </p:cNvPr>
          <p:cNvSpPr txBox="1"/>
          <p:nvPr/>
        </p:nvSpPr>
        <p:spPr>
          <a:xfrm>
            <a:off x="1803089" y="1531286"/>
            <a:ext cx="290683" cy="31660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10DA8B-1EE5-490C-2756-5DA8287A5245}"/>
              </a:ext>
            </a:extLst>
          </p:cNvPr>
          <p:cNvSpPr txBox="1"/>
          <p:nvPr/>
        </p:nvSpPr>
        <p:spPr>
          <a:xfrm>
            <a:off x="2434107" y="1531286"/>
            <a:ext cx="450762" cy="31660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A6C191-9677-C00F-1B39-F5F618F1EFE1}"/>
              </a:ext>
            </a:extLst>
          </p:cNvPr>
          <p:cNvSpPr/>
          <p:nvPr/>
        </p:nvSpPr>
        <p:spPr>
          <a:xfrm rot="16200000">
            <a:off x="2716033" y="6895247"/>
            <a:ext cx="168776" cy="45098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C4F66D-7607-0D28-CBDF-45066EAF3F48}"/>
              </a:ext>
            </a:extLst>
          </p:cNvPr>
          <p:cNvSpPr/>
          <p:nvPr/>
        </p:nvSpPr>
        <p:spPr>
          <a:xfrm>
            <a:off x="4800152" y="9257042"/>
            <a:ext cx="159197" cy="4932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29B79F-971E-EDAE-DE43-988AF3CC152D}"/>
              </a:ext>
            </a:extLst>
          </p:cNvPr>
          <p:cNvSpPr/>
          <p:nvPr/>
        </p:nvSpPr>
        <p:spPr>
          <a:xfrm rot="16200000">
            <a:off x="2716032" y="6726471"/>
            <a:ext cx="168776" cy="45098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871F52-966B-346C-4840-7EA32DB52388}"/>
              </a:ext>
            </a:extLst>
          </p:cNvPr>
          <p:cNvSpPr txBox="1"/>
          <p:nvPr/>
        </p:nvSpPr>
        <p:spPr>
          <a:xfrm>
            <a:off x="5741879" y="9055945"/>
            <a:ext cx="210666" cy="396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465B51-30F5-18F0-90EC-9AEA462FBCDC}"/>
              </a:ext>
            </a:extLst>
          </p:cNvPr>
          <p:cNvSpPr txBox="1"/>
          <p:nvPr/>
        </p:nvSpPr>
        <p:spPr>
          <a:xfrm>
            <a:off x="5844983" y="9105540"/>
            <a:ext cx="210666" cy="346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98F386-72C0-E34D-0420-685D93EBC0EC}"/>
              </a:ext>
            </a:extLst>
          </p:cNvPr>
          <p:cNvSpPr/>
          <p:nvPr/>
        </p:nvSpPr>
        <p:spPr>
          <a:xfrm rot="5400000">
            <a:off x="5746666" y="8458178"/>
            <a:ext cx="300718" cy="31724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1815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</a:spPr>
      <a:bodyPr rtlCol="0" anchor="ctr"/>
      <a:lstStyle>
        <a:defPPr algn="ctr">
          <a:defRPr dirty="0">
            <a:solidFill>
              <a:schemeClr val="accent4">
                <a:lumMod val="60000"/>
                <a:lumOff val="40000"/>
              </a:schemeClr>
            </a:solidFill>
            <a:highlight>
              <a:srgbClr val="FFFF00"/>
            </a:highlight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fd7c08e-9c24-436d-a6ad-a8ecb8394d49}" enabled="1" method="Standard" siteId="{6e5a37bb-a961-4e4f-baae-2798a2245f3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6080</TotalTime>
  <Words>85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Lizzie Daniells</dc:creator>
  <cp:lastModifiedBy>Frances Thornton</cp:lastModifiedBy>
  <cp:revision>193</cp:revision>
  <cp:lastPrinted>2026-01-26T12:57:53Z</cp:lastPrinted>
  <dcterms:created xsi:type="dcterms:W3CDTF">2017-10-24T15:27:12Z</dcterms:created>
  <dcterms:modified xsi:type="dcterms:W3CDTF">2026-02-02T14:48:43Z</dcterms:modified>
</cp:coreProperties>
</file>